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8"/>
  </p:notesMasterIdLst>
  <p:handoutMasterIdLst>
    <p:handoutMasterId r:id="rId9"/>
  </p:handoutMasterIdLst>
  <p:sldIdLst>
    <p:sldId id="257" r:id="rId2"/>
    <p:sldId id="262" r:id="rId3"/>
    <p:sldId id="258" r:id="rId4"/>
    <p:sldId id="259" r:id="rId5"/>
    <p:sldId id="260" r:id="rId6"/>
    <p:sldId id="261"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6">
          <p15:clr>
            <a:srgbClr val="A4A3A4"/>
          </p15:clr>
        </p15:guide>
        <p15:guide id="2" pos="5512">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676"/>
        <p:guide pos="5512"/>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201320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Discuss any issues the students might be having with the new concepts they learned thus fare in the course.</a:t>
            </a:r>
          </a:p>
          <a:p>
            <a:pPr eaLnBrk="1" hangingPunct="1"/>
            <a:endParaRPr lang="en-US"/>
          </a:p>
          <a:p>
            <a:pPr eaLnBrk="1" hangingPunct="1"/>
            <a:r>
              <a:rPr lang="en-US"/>
              <a:t>Review the Leading and Lagging Indicators and the Quality Performance metrics. Some of this will be covered as you go through the new Class data graphs. The metrics included:</a:t>
            </a:r>
          </a:p>
          <a:p>
            <a:pPr eaLnBrk="1" hangingPunct="1">
              <a:buFontTx/>
              <a:buChar char="•"/>
            </a:pPr>
            <a:r>
              <a:rPr lang="en-US"/>
              <a:t> Phase &amp; Process Yield</a:t>
            </a:r>
          </a:p>
          <a:p>
            <a:pPr eaLnBrk="1" hangingPunct="1">
              <a:buFontTx/>
              <a:buChar char="•"/>
            </a:pPr>
            <a:r>
              <a:rPr lang="en-US"/>
              <a:t> Defect Removal Leverage (DRL)</a:t>
            </a:r>
          </a:p>
          <a:p>
            <a:pPr eaLnBrk="1" hangingPunct="1">
              <a:buFontTx/>
              <a:buChar char="•"/>
            </a:pPr>
            <a:r>
              <a:rPr lang="en-US"/>
              <a:t> Defect Density</a:t>
            </a:r>
          </a:p>
          <a:p>
            <a:pPr eaLnBrk="1" hangingPunct="1">
              <a:buFontTx/>
              <a:buChar char="•"/>
            </a:pPr>
            <a:r>
              <a:rPr lang="en-US"/>
              <a:t> Appraisal &amp; Failure COQ</a:t>
            </a:r>
          </a:p>
          <a:p>
            <a:pPr eaLnBrk="1" hangingPunct="1">
              <a:buFontTx/>
              <a:buChar char="•"/>
            </a:pPr>
            <a:r>
              <a:rPr lang="en-US"/>
              <a:t> Appraisal to Failure Ration (A/FR)</a:t>
            </a:r>
          </a:p>
          <a:p>
            <a:pPr eaLnBrk="1" hangingPunct="1">
              <a:buFontTx/>
              <a:buChar char="•"/>
            </a:pPr>
            <a:r>
              <a:rPr lang="en-US"/>
              <a:t> Defect injection &amp; Removal by phase and type</a:t>
            </a:r>
          </a:p>
          <a:p>
            <a:pPr eaLnBrk="1" hangingPunct="1">
              <a:buFontTx/>
              <a:buChar char="•"/>
            </a:pPr>
            <a:r>
              <a:rPr lang="en-US"/>
              <a:t> Review Rates</a:t>
            </a:r>
          </a:p>
          <a:p>
            <a:pPr eaLnBrk="1" hangingPunct="1">
              <a:buFontTx/>
              <a:buChar char="•"/>
            </a:pPr>
            <a:r>
              <a:rPr lang="en-US"/>
              <a:t> Process Quality Profile</a:t>
            </a:r>
          </a:p>
          <a:p>
            <a:pPr eaLnBrk="1" hangingPunct="1">
              <a:buFontTx/>
              <a:buChar char="•"/>
            </a:pPr>
            <a:r>
              <a:rPr lang="en-US"/>
              <a:t> Process Quality Index (PQI)</a:t>
            </a:r>
          </a:p>
          <a:p>
            <a:pPr eaLnBrk="1" hangingPunct="1">
              <a:buFontTx/>
              <a:buChar char="•"/>
            </a:pPr>
            <a:r>
              <a:rPr lang="en-US"/>
              <a:t> Capture – Recapture</a:t>
            </a:r>
          </a:p>
          <a:p>
            <a:pPr eaLnBrk="1" hangingPunct="1"/>
            <a:endParaRPr lang="en-US"/>
          </a:p>
          <a:p>
            <a:r>
              <a:rPr lang="en-US"/>
              <a:t>PSP2 and PSP2.1 Common Errors:</a:t>
            </a:r>
          </a:p>
          <a:p>
            <a:pPr>
              <a:buFontTx/>
              <a:buChar char="•"/>
            </a:pPr>
            <a:r>
              <a:rPr lang="en-US"/>
              <a:t> Design and Code Reviews</a:t>
            </a:r>
          </a:p>
          <a:p>
            <a:pPr>
              <a:buFontTx/>
              <a:buChar char="•"/>
            </a:pPr>
            <a:r>
              <a:rPr lang="en-US"/>
              <a:t> review rate &gt; 200 LOC/hr</a:t>
            </a:r>
          </a:p>
          <a:p>
            <a:pPr>
              <a:buFontTx/>
              <a:buChar char="•"/>
            </a:pPr>
            <a:r>
              <a:rPr lang="en-US"/>
              <a:t> review time &lt; 50% of development time (e.g. 50 min in code and less than</a:t>
            </a:r>
          </a:p>
          <a:p>
            <a:pPr>
              <a:buFontTx/>
              <a:buChar char="•"/>
            </a:pPr>
            <a:r>
              <a:rPr lang="en-US"/>
              <a:t> 25 minutes in code review)</a:t>
            </a:r>
          </a:p>
          <a:p>
            <a:pPr>
              <a:buFontTx/>
              <a:buChar char="•"/>
            </a:pPr>
            <a:r>
              <a:rPr lang="en-US"/>
              <a:t> review checklists not detailed enough</a:t>
            </a:r>
          </a:p>
          <a:p>
            <a:pPr>
              <a:buFontTx/>
              <a:buChar char="•"/>
            </a:pPr>
            <a:r>
              <a:rPr lang="en-US"/>
              <a:t> not taking a break before starting a review not reviewing on paper reviewing at the wrong time of day relying on test to remove a high percentage of code defects</a:t>
            </a:r>
          </a:p>
          <a:p>
            <a:pPr>
              <a:buFontTx/>
              <a:buChar char="•"/>
            </a:pPr>
            <a:r>
              <a:rPr lang="en-US"/>
              <a:t> Checklists are not maintained (You could ask them to provide some kind of change log)</a:t>
            </a:r>
          </a:p>
          <a:p>
            <a:pPr eaLnBrk="1" hangingPunct="1"/>
            <a:endParaRPr lang="en-US"/>
          </a:p>
          <a:p>
            <a:pPr eaLnBrk="1" hangingPunct="1"/>
            <a:r>
              <a:rPr lang="en-US"/>
              <a:t>Common Errors with PSP2.1 Designs</a:t>
            </a:r>
          </a:p>
          <a:p>
            <a:pPr>
              <a:buFontTx/>
              <a:buChar char="•"/>
            </a:pPr>
            <a:r>
              <a:rPr lang="en-US"/>
              <a:t> design time is less than code time</a:t>
            </a:r>
          </a:p>
          <a:p>
            <a:pPr>
              <a:buFontTx/>
              <a:buChar char="•"/>
            </a:pPr>
            <a:r>
              <a:rPr lang="en-US"/>
              <a:t> not using the templates</a:t>
            </a:r>
          </a:p>
          <a:p>
            <a:pPr>
              <a:buFontTx/>
              <a:buChar char="•"/>
            </a:pPr>
            <a:r>
              <a:rPr lang="en-US"/>
              <a:t> operation scenario and test report not complimentary</a:t>
            </a:r>
          </a:p>
          <a:p>
            <a:pPr>
              <a:buFontTx/>
              <a:buChar char="•"/>
            </a:pPr>
            <a:r>
              <a:rPr lang="en-US"/>
              <a:t> Designs are superficial, cannot be verified</a:t>
            </a:r>
          </a:p>
          <a:p>
            <a:pPr>
              <a:buFontTx/>
              <a:buChar char="•"/>
            </a:pPr>
            <a:r>
              <a:rPr lang="en-US"/>
              <a:t> Logic template is too close to code (back to designing while coding) </a:t>
            </a:r>
          </a:p>
          <a:p>
            <a:pPr>
              <a:buFontTx/>
              <a:buChar char="•"/>
            </a:pPr>
            <a:r>
              <a:rPr lang="en-US"/>
              <a:t> Operational scenario not mapped to test cases</a:t>
            </a:r>
          </a:p>
          <a:p>
            <a:pPr>
              <a:buFontTx/>
              <a:buChar char="•"/>
            </a:pPr>
            <a:endParaRPr lang="en-US"/>
          </a:p>
          <a:p>
            <a:r>
              <a:rPr lang="en-US"/>
              <a:t>Common Program 7 error:</a:t>
            </a:r>
          </a:p>
          <a:p>
            <a:pPr>
              <a:buFontTx/>
              <a:buChar char="•"/>
            </a:pPr>
            <a:r>
              <a:rPr lang="en-US"/>
              <a:t> test shows that the student doesn</a:t>
            </a:r>
            <a:r>
              <a:rPr lang="ja-JP" altLang="en-US"/>
              <a:t>’</a:t>
            </a:r>
            <a:r>
              <a:rPr lang="en-US"/>
              <a:t>t understand the PROBE method</a:t>
            </a:r>
          </a:p>
        </p:txBody>
      </p:sp>
    </p:spTree>
    <p:extLst>
      <p:ext uri="{BB962C8B-B14F-4D97-AF65-F5344CB8AC3E}">
        <p14:creationId xmlns:p14="http://schemas.microsoft.com/office/powerpoint/2010/main" val="4222606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xfrm>
            <a:off x="2268538" y="728663"/>
            <a:ext cx="2778125" cy="2082800"/>
          </a:xfrm>
          <a:ln/>
        </p:spPr>
      </p:sp>
      <p:sp>
        <p:nvSpPr>
          <p:cNvPr id="11267" name="Rectangle 3"/>
          <p:cNvSpPr>
            <a:spLocks noGrp="1" noChangeArrowheads="1"/>
          </p:cNvSpPr>
          <p:nvPr>
            <p:ph type="body" idx="1"/>
          </p:nvPr>
        </p:nvSpPr>
        <p:spPr>
          <a:xfrm>
            <a:off x="973138" y="3060700"/>
            <a:ext cx="5368925" cy="58181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Open the instructor</a:t>
            </a:r>
            <a:r>
              <a:rPr lang="ja-JP" altLang="en-US"/>
              <a:t>’</a:t>
            </a:r>
            <a:r>
              <a:rPr lang="en-US"/>
              <a:t>s tool and walk through the graphs of interest. Make sure to cover all the new quality graphs. Don</a:t>
            </a:r>
            <a:r>
              <a:rPr lang="ja-JP" altLang="en-US"/>
              <a:t>’</a:t>
            </a:r>
            <a:r>
              <a:rPr lang="en-US"/>
              <a:t>t spend too much time on graphs that haven</a:t>
            </a:r>
            <a:r>
              <a:rPr lang="ja-JP" altLang="en-US"/>
              <a:t>’</a:t>
            </a:r>
            <a:r>
              <a:rPr lang="en-US"/>
              <a:t>t really changed since yesterday. </a:t>
            </a:r>
          </a:p>
          <a:p>
            <a:pPr eaLnBrk="1" hangingPunct="1"/>
            <a:endParaRPr lang="en-US"/>
          </a:p>
          <a:p>
            <a:pPr eaLnBrk="1" hangingPunct="1"/>
            <a:r>
              <a:rPr lang="en-US"/>
              <a:t>NOTE: You should review these graphs prior to starting the course in order to identify your talking points. Try to point out interesting trends and outliers.  Focus on analyzing the graphs, not just reading them to the class.  The students will need to understand the difference between just reading a graph and analyzing one in order to create a good Performance Analysis Report at the end of this course.</a:t>
            </a:r>
          </a:p>
        </p:txBody>
      </p:sp>
    </p:spTree>
    <p:extLst>
      <p:ext uri="{BB962C8B-B14F-4D97-AF65-F5344CB8AC3E}">
        <p14:creationId xmlns:p14="http://schemas.microsoft.com/office/powerpoint/2010/main" val="1374197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2109788" y="646113"/>
            <a:ext cx="2870200" cy="2152650"/>
          </a:xfrm>
          <a:ln cap="flat"/>
        </p:spPr>
      </p:sp>
      <p:sp>
        <p:nvSpPr>
          <p:cNvPr id="12291" name="Rectangle 3"/>
          <p:cNvSpPr>
            <a:spLocks noGrp="1" noChangeArrowheads="1"/>
          </p:cNvSpPr>
          <p:nvPr>
            <p:ph type="body" idx="1"/>
          </p:nvPr>
        </p:nvSpPr>
        <p:spPr>
          <a:xfrm>
            <a:off x="595313" y="2922588"/>
            <a:ext cx="6135687" cy="61055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06" tIns="49894" rIns="98006" bIns="49894"/>
          <a:lstStyle/>
          <a:p>
            <a:pPr defTabSz="966788" eaLnBrk="1" hangingPunct="1"/>
            <a:endParaRPr lang="en-US"/>
          </a:p>
        </p:txBody>
      </p:sp>
    </p:spTree>
    <p:extLst>
      <p:ext uri="{BB962C8B-B14F-4D97-AF65-F5344CB8AC3E}">
        <p14:creationId xmlns:p14="http://schemas.microsoft.com/office/powerpoint/2010/main" val="2615227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2279650" y="720725"/>
            <a:ext cx="2774950" cy="2081213"/>
          </a:xfrm>
          <a:ln/>
        </p:spPr>
      </p:sp>
      <p:sp>
        <p:nvSpPr>
          <p:cNvPr id="13315" name="Rectangle 3"/>
          <p:cNvSpPr>
            <a:spLocks noGrp="1" noChangeArrowheads="1"/>
          </p:cNvSpPr>
          <p:nvPr>
            <p:ph type="body" idx="1"/>
          </p:nvPr>
        </p:nvSpPr>
        <p:spPr>
          <a:xfrm>
            <a:off x="401638" y="3078163"/>
            <a:ext cx="6511925" cy="580231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5550428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07153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285144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032811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83101998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049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31453159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070957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6391646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37114700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956136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429556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178927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012639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213039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455414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88105404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D4%20L8%20Defining%20and%20Improving%20Personal%20Process.pp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D4%20ASGKIT%20Performance%20Analysis%20Report%20.doc" TargetMode="External"/><Relationship Id="rId5" Type="http://schemas.openxmlformats.org/officeDocument/2006/relationships/hyperlink" Target="D4%20Process%20Definition%20Tool%20Tutorial.ppt" TargetMode="External"/><Relationship Id="rId4" Type="http://schemas.openxmlformats.org/officeDocument/2006/relationships/hyperlink" Target="D4%20ASGKIT%20Performance%20Analysis%20Report.do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t>
            </a:r>
            <a:r>
              <a:rPr lang="en-US" sz="2000" dirty="0" smtClean="0">
                <a:latin typeface="Arial" charset="0"/>
              </a:rPr>
              <a:t>Advanced</a:t>
            </a:r>
            <a:r>
              <a:rPr lang="en-US" dirty="0">
                <a:latin typeface="Arial" charset="0"/>
              </a:rPr>
              <a:t/>
            </a:r>
            <a:br>
              <a:rPr lang="en-US" dirty="0">
                <a:latin typeface="Arial" charset="0"/>
              </a:rPr>
            </a:br>
            <a:r>
              <a:rPr lang="en-US" dirty="0">
                <a:latin typeface="Arial" charset="0"/>
              </a:rPr>
              <a:t>Day Four Agenda </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01492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Class Discussion</a:t>
            </a:r>
          </a:p>
        </p:txBody>
      </p:sp>
      <p:sp>
        <p:nvSpPr>
          <p:cNvPr id="4099" name="Rectangle 3"/>
          <p:cNvSpPr>
            <a:spLocks noGrp="1" noChangeArrowheads="1"/>
          </p:cNvSpPr>
          <p:nvPr>
            <p:ph idx="1"/>
          </p:nvPr>
        </p:nvSpPr>
        <p:spPr/>
        <p:txBody>
          <a:bodyPr/>
          <a:lstStyle/>
          <a:p>
            <a:pPr marL="0" indent="0" eaLnBrk="1" hangingPunct="1"/>
            <a:r>
              <a:rPr lang="en-US" sz="1900" dirty="0">
                <a:latin typeface="Arial" charset="0"/>
              </a:rPr>
              <a:t>Class discussion</a:t>
            </a:r>
          </a:p>
          <a:p>
            <a:pPr marL="0" indent="0" eaLnBrk="1" hangingPunct="1"/>
            <a:endParaRPr lang="en-US" sz="1900" dirty="0" smtClean="0">
              <a:latin typeface="Arial" charset="0"/>
            </a:endParaRPr>
          </a:p>
          <a:p>
            <a:pPr marL="0" indent="0"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lvl="1" eaLnBrk="1" hangingPunct="1"/>
            <a:endParaRPr lang="en-US" sz="1900" dirty="0">
              <a:latin typeface="Arial" charset="0"/>
            </a:endParaRPr>
          </a:p>
          <a:p>
            <a:pPr marL="0" indent="0" eaLnBrk="1" hangingPunct="1"/>
            <a:endParaRPr lang="en-US" sz="1900" dirty="0">
              <a:latin typeface="Arial" charset="0"/>
            </a:endParaRPr>
          </a:p>
          <a:p>
            <a:pPr marL="0" indent="0" eaLnBrk="1" hangingPunct="1"/>
            <a:r>
              <a:rPr lang="en-US" sz="1900" dirty="0">
                <a:latin typeface="Arial" charset="0"/>
              </a:rPr>
              <a:t>Were you surprised by anything?</a:t>
            </a:r>
          </a:p>
          <a:p>
            <a:pPr marL="0" indent="0" eaLnBrk="1" hangingPunct="1"/>
            <a:r>
              <a:rPr lang="en-US" sz="1900" dirty="0">
                <a:latin typeface="Arial" charset="0"/>
              </a:rPr>
              <a:t>Common process issues</a:t>
            </a:r>
          </a:p>
        </p:txBody>
      </p:sp>
      <p:graphicFrame>
        <p:nvGraphicFramePr>
          <p:cNvPr id="6" name="Table 5"/>
          <p:cNvGraphicFramePr>
            <a:graphicFrameLocks noGrp="1"/>
          </p:cNvGraphicFramePr>
          <p:nvPr>
            <p:extLst>
              <p:ext uri="{D42A27DB-BD31-4B8C-83A1-F6EECF244321}">
                <p14:modId xmlns:p14="http://schemas.microsoft.com/office/powerpoint/2010/main" val="330027922"/>
              </p:ext>
            </p:extLst>
          </p:nvPr>
        </p:nvGraphicFramePr>
        <p:xfrm>
          <a:off x="388939" y="1554457"/>
          <a:ext cx="8363316" cy="2801938"/>
        </p:xfrm>
        <a:graphic>
          <a:graphicData uri="http://schemas.openxmlformats.org/drawingml/2006/table">
            <a:tbl>
              <a:tblPr firstRow="1" bandRow="1">
                <a:tableStyleId>{69CF1AB2-1976-4502-BF36-3FF5EA218861}</a:tableStyleId>
              </a:tblPr>
              <a:tblGrid>
                <a:gridCol w="4122588"/>
                <a:gridCol w="4032452"/>
                <a:gridCol w="208276"/>
              </a:tblGrid>
              <a:tr h="472622">
                <a:tc>
                  <a:txBody>
                    <a:bodyPr/>
                    <a:lstStyle/>
                    <a:p>
                      <a:r>
                        <a:rPr lang="en-US" sz="1800" b="0" dirty="0" smtClean="0">
                          <a:solidFill>
                            <a:schemeClr val="tx1"/>
                          </a:solidFill>
                          <a:latin typeface="Arial"/>
                          <a:cs typeface="Arial"/>
                        </a:rPr>
                        <a:t>Design Templates</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Design Verification</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r h="472622">
                <a:tc>
                  <a:txBody>
                    <a:bodyPr/>
                    <a:lstStyle/>
                    <a:p>
                      <a:r>
                        <a:rPr lang="en-US" sz="1800" b="0" dirty="0" smtClean="0">
                          <a:solidFill>
                            <a:schemeClr val="tx1"/>
                          </a:solidFill>
                          <a:latin typeface="Arial"/>
                          <a:cs typeface="Arial"/>
                        </a:rPr>
                        <a:t>PROBE</a:t>
                      </a:r>
                      <a:r>
                        <a:rPr lang="en-US" sz="1800" b="0" baseline="0" dirty="0" smtClean="0">
                          <a:solidFill>
                            <a:schemeClr val="tx1"/>
                          </a:solidFill>
                          <a:latin typeface="Arial"/>
                          <a:cs typeface="Arial"/>
                        </a:rPr>
                        <a:t> Methods</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Correlation &amp; Significance </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r h="472622">
                <a:tc>
                  <a:txBody>
                    <a:bodyPr/>
                    <a:lstStyle/>
                    <a:p>
                      <a:r>
                        <a:rPr lang="en-US" sz="1800" b="0" dirty="0" smtClean="0">
                          <a:solidFill>
                            <a:schemeClr val="tx1"/>
                          </a:solidFill>
                          <a:latin typeface="Arial"/>
                          <a:cs typeface="Arial"/>
                        </a:rPr>
                        <a:t>Prediction Interval</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b="0" dirty="0" smtClean="0">
                          <a:solidFill>
                            <a:schemeClr val="tx1"/>
                          </a:solidFill>
                          <a:latin typeface="Arial"/>
                          <a:cs typeface="Arial"/>
                        </a:rPr>
                        <a:t>Confidence Interval</a:t>
                      </a:r>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b="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r h="472622">
                <a:tc>
                  <a:txBody>
                    <a:bodyPr/>
                    <a:lstStyle/>
                    <a:p>
                      <a:r>
                        <a:rPr lang="en-US" sz="1800" dirty="0" smtClean="0">
                          <a:solidFill>
                            <a:schemeClr val="tx1"/>
                          </a:solidFill>
                          <a:latin typeface="Arial"/>
                          <a:cs typeface="Arial"/>
                        </a:rPr>
                        <a:t>Size Estimation</a:t>
                      </a:r>
                      <a:endParaRPr lang="en-US" sz="180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Arial"/>
                          <a:cs typeface="Arial"/>
                        </a:rPr>
                        <a:t>Earned Value</a:t>
                      </a:r>
                      <a:endParaRPr lang="en-US" sz="180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r h="479756">
                <a:tc>
                  <a:txBody>
                    <a:bodyPr/>
                    <a:lstStyle/>
                    <a:p>
                      <a:r>
                        <a:rPr lang="en-US" sz="1800" dirty="0" smtClean="0">
                          <a:solidFill>
                            <a:schemeClr val="tx1"/>
                          </a:solidFill>
                          <a:latin typeface="Arial"/>
                          <a:cs typeface="Arial"/>
                        </a:rPr>
                        <a:t>Planning Performance</a:t>
                      </a:r>
                      <a:endParaRPr lang="en-US" sz="1800" dirty="0">
                        <a:solidFill>
                          <a:schemeClr val="tx1"/>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latin typeface="Arial"/>
                          <a:cs typeface="Arial"/>
                        </a:rPr>
                        <a:t>Leading vs. Lagging Indicators</a:t>
                      </a: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rgbClr val="FF0000"/>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r h="4316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latin typeface="Arial"/>
                          <a:cs typeface="Arial"/>
                        </a:rPr>
                        <a:t>Quality Performance</a:t>
                      </a: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dirty="0">
                        <a:solidFill>
                          <a:srgbClr val="FF0000"/>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endParaRPr lang="en-US" sz="1800" dirty="0">
                        <a:solidFill>
                          <a:srgbClr val="FF0000"/>
                        </a:solidFill>
                        <a:latin typeface="Arial"/>
                        <a:cs typeface="Arial"/>
                      </a:endParaRPr>
                    </a:p>
                  </a:txBody>
                  <a:tcPr marL="91438" marR="91438" marT="45726" marB="45726">
                    <a:lnL w="12700" cap="flat" cmpd="sng" algn="ctr">
                      <a:solidFill>
                        <a:prstClr val="white"/>
                      </a:solidFill>
                      <a:prstDash val="solid"/>
                      <a:round/>
                      <a:headEnd type="none" w="med" len="med"/>
                      <a:tailEnd type="none" w="med" len="med"/>
                    </a:lnL>
                    <a:solidFill>
                      <a:schemeClr val="bg1"/>
                    </a:solidFill>
                  </a:tcPr>
                </a:tc>
              </a:tr>
            </a:tbl>
          </a:graphicData>
        </a:graphic>
      </p:graphicFrame>
    </p:spTree>
    <p:extLst>
      <p:ext uri="{BB962C8B-B14F-4D97-AF65-F5344CB8AC3E}">
        <p14:creationId xmlns:p14="http://schemas.microsoft.com/office/powerpoint/2010/main" val="2605267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Class Data Review</a:t>
            </a:r>
          </a:p>
        </p:txBody>
      </p:sp>
      <p:graphicFrame>
        <p:nvGraphicFramePr>
          <p:cNvPr id="5" name="Table 4"/>
          <p:cNvGraphicFramePr>
            <a:graphicFrameLocks noGrp="1"/>
          </p:cNvGraphicFramePr>
          <p:nvPr>
            <p:extLst>
              <p:ext uri="{D42A27DB-BD31-4B8C-83A1-F6EECF244321}">
                <p14:modId xmlns:p14="http://schemas.microsoft.com/office/powerpoint/2010/main" val="3102070985"/>
              </p:ext>
            </p:extLst>
          </p:nvPr>
        </p:nvGraphicFramePr>
        <p:xfrm>
          <a:off x="388938" y="1123950"/>
          <a:ext cx="8361362" cy="4853752"/>
        </p:xfrm>
        <a:graphic>
          <a:graphicData uri="http://schemas.openxmlformats.org/drawingml/2006/table">
            <a:tbl>
              <a:tblPr firstRow="1" bandRow="1">
                <a:tableStyleId>{69CF1AB2-1976-4502-BF36-3FF5EA218861}</a:tableStyleId>
              </a:tblPr>
              <a:tblGrid>
                <a:gridCol w="4180681"/>
                <a:gridCol w="4180681"/>
              </a:tblGrid>
              <a:tr h="347035">
                <a:tc>
                  <a:txBody>
                    <a:bodyPr/>
                    <a:lstStyle/>
                    <a:p>
                      <a:r>
                        <a:rPr lang="en-US" sz="1600" b="0" dirty="0" smtClean="0">
                          <a:latin typeface="Arial"/>
                          <a:cs typeface="Arial"/>
                        </a:rPr>
                        <a:t>Number of assignment submitted</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B w="12700" cap="flat" cmpd="sng" algn="ctr">
                      <a:solidFill>
                        <a:prstClr val="black"/>
                      </a:solidFill>
                      <a:prstDash val="solid"/>
                      <a:round/>
                      <a:headEnd type="none" w="med" len="med"/>
                      <a:tailEnd type="none" w="med" len="med"/>
                    </a:lnB>
                    <a:solidFill>
                      <a:srgbClr val="FFFFFF"/>
                    </a:solidFill>
                  </a:tcPr>
                </a:tc>
                <a:tc>
                  <a:txBody>
                    <a:bodyPr/>
                    <a:lstStyle/>
                    <a:p>
                      <a:r>
                        <a:rPr lang="en-US" sz="1600" b="0" dirty="0" smtClean="0">
                          <a:latin typeface="Arial"/>
                          <a:cs typeface="Arial"/>
                        </a:rPr>
                        <a:t>Defects</a:t>
                      </a:r>
                      <a:r>
                        <a:rPr lang="en-US" sz="1600" b="0" baseline="0" dirty="0" smtClean="0">
                          <a:latin typeface="Arial"/>
                          <a:cs typeface="Arial"/>
                        </a:rPr>
                        <a:t> found in design review</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b="0" dirty="0" smtClean="0">
                          <a:latin typeface="Arial"/>
                          <a:cs typeface="Arial"/>
                        </a:rPr>
                        <a:t>Actual development time</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code review</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b="0" dirty="0" smtClean="0">
                          <a:latin typeface="Arial"/>
                          <a:cs typeface="Arial"/>
                        </a:rPr>
                        <a:t>Time estimating error</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compile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2297">
                <a:tc>
                  <a:txBody>
                    <a:bodyPr/>
                    <a:lstStyle/>
                    <a:p>
                      <a:r>
                        <a:rPr lang="en-US" sz="1600" dirty="0" smtClean="0">
                          <a:latin typeface="Arial"/>
                          <a:cs typeface="Arial"/>
                        </a:rPr>
                        <a:t>Design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a:t>
                      </a:r>
                      <a:r>
                        <a:rPr lang="en-US" sz="1600" baseline="0" dirty="0" smtClean="0">
                          <a:latin typeface="Arial"/>
                          <a:cs typeface="Arial"/>
                        </a:rPr>
                        <a:t> found in test</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latin typeface="Arial"/>
                          <a:cs typeface="Arial"/>
                        </a:rPr>
                        <a:t>Compile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latin typeface="Arial"/>
                          <a:cs typeface="Arial"/>
                        </a:rPr>
                        <a:t>Test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solidFill>
                            <a:schemeClr val="tx1"/>
                          </a:solidFill>
                          <a:latin typeface="Arial"/>
                          <a:cs typeface="Arial"/>
                        </a:rPr>
                        <a:t>Actual size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 vs. 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solidFill>
                            <a:schemeClr val="tx1"/>
                          </a:solidFill>
                          <a:latin typeface="Arial"/>
                          <a:cs typeface="Arial"/>
                        </a:rPr>
                        <a:t>Size estimating error</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Yield vs. A/FR</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solidFill>
                            <a:schemeClr val="tx1"/>
                          </a:solidFill>
                          <a:latin typeface="Arial"/>
                          <a:cs typeface="Arial"/>
                        </a:rPr>
                        <a:t>Size vs. development</a:t>
                      </a:r>
                      <a:r>
                        <a:rPr lang="en-US" sz="1600" baseline="0" dirty="0" smtClean="0">
                          <a:solidFill>
                            <a:schemeClr val="tx1"/>
                          </a:solidFill>
                          <a:latin typeface="Arial"/>
                          <a:cs typeface="Arial"/>
                        </a:rPr>
                        <a:t> time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Total Quality Costs</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dirty="0" smtClean="0">
                          <a:solidFill>
                            <a:schemeClr val="tx1"/>
                          </a:solidFill>
                          <a:latin typeface="Arial"/>
                          <a:cs typeface="Arial"/>
                        </a:rPr>
                        <a:t>Total defects</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Appraisal Costs</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solidFill>
                      <a:srgbClr val="FFFFFF"/>
                    </a:solidFill>
                  </a:tcPr>
                </a:tc>
              </a:tr>
              <a:tr h="347035">
                <a:tc>
                  <a:txBody>
                    <a:bodyPr/>
                    <a:lstStyle/>
                    <a:p>
                      <a:r>
                        <a:rPr lang="en-US" sz="1600" dirty="0" smtClean="0">
                          <a:solidFill>
                            <a:schemeClr val="tx1"/>
                          </a:solidFill>
                          <a:latin typeface="Arial"/>
                          <a:cs typeface="Arial"/>
                        </a:rPr>
                        <a:t>Defects injected in design</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Appraisal to Failure Ratio</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solidFill>
                      <a:srgbClr val="FFFFFF"/>
                    </a:solidFill>
                  </a:tcPr>
                </a:tc>
              </a:tr>
              <a:tr h="347035">
                <a:tc>
                  <a:txBody>
                    <a:bodyPr/>
                    <a:lstStyle/>
                    <a:p>
                      <a:r>
                        <a:rPr lang="en-US" sz="1600" dirty="0" smtClean="0">
                          <a:solidFill>
                            <a:schemeClr val="tx1"/>
                          </a:solidFill>
                          <a:latin typeface="Arial"/>
                          <a:cs typeface="Arial"/>
                        </a:rPr>
                        <a:t>Defect injected in coding</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Yield</a:t>
                      </a:r>
                      <a:r>
                        <a:rPr lang="en-US" sz="1600" baseline="0" dirty="0" smtClean="0">
                          <a:solidFill>
                            <a:srgbClr val="FF0000"/>
                          </a:solidFill>
                          <a:latin typeface="Arial"/>
                          <a:cs typeface="Arial"/>
                        </a:rPr>
                        <a:t> vs. COQ</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solidFill>
                      <a:srgbClr val="FFFFFF"/>
                    </a:solidFill>
                  </a:tcPr>
                </a:tc>
              </a:tr>
              <a:tr h="347035">
                <a:tc>
                  <a:txBody>
                    <a:bodyPr/>
                    <a:lstStyle/>
                    <a:p>
                      <a:r>
                        <a:rPr lang="en-US" sz="1600" b="0" dirty="0" smtClean="0">
                          <a:latin typeface="Arial"/>
                          <a:cs typeface="Arial"/>
                        </a:rPr>
                        <a:t>Defect removal rates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rgbClr val="FF0000"/>
                          </a:solidFill>
                          <a:latin typeface="Arial"/>
                          <a:cs typeface="Arial"/>
                        </a:rPr>
                        <a:t>A/FR vs. Test Defects</a:t>
                      </a:r>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B w="12700" cap="flat" cmpd="sng" algn="ctr">
                      <a:solidFill>
                        <a:prstClr val="black"/>
                      </a:solidFill>
                      <a:prstDash val="solid"/>
                      <a:round/>
                      <a:headEnd type="none" w="med" len="med"/>
                      <a:tailEnd type="none" w="med" len="med"/>
                    </a:lnB>
                    <a:solidFill>
                      <a:srgbClr val="FFFFFF"/>
                    </a:solidFill>
                  </a:tcPr>
                </a:tc>
              </a:tr>
              <a:tr h="347035">
                <a:tc>
                  <a:txBody>
                    <a:bodyPr/>
                    <a:lstStyle/>
                    <a:p>
                      <a:r>
                        <a:rPr lang="en-US" sz="1600" b="0" dirty="0" smtClean="0">
                          <a:latin typeface="Arial"/>
                          <a:cs typeface="Arial"/>
                        </a:rPr>
                        <a:t>Compile vs. test defects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78196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lIns="115888" tIns="57150" rIns="115888" bIns="57150" anchor="ctr"/>
          <a:lstStyle/>
          <a:p>
            <a:pPr>
              <a:lnSpc>
                <a:spcPct val="90000"/>
              </a:lnSpc>
            </a:pPr>
            <a:r>
              <a:rPr lang="en-US">
                <a:latin typeface="Arial" charset="0"/>
              </a:rPr>
              <a:t>Course Agenda - Day 4</a:t>
            </a:r>
          </a:p>
        </p:txBody>
      </p:sp>
      <p:sp>
        <p:nvSpPr>
          <p:cNvPr id="2" name="Content Placeholder 1"/>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Class </a:t>
            </a:r>
            <a:r>
              <a:rPr lang="en-US" dirty="0"/>
              <a:t>data feedback</a:t>
            </a:r>
          </a:p>
          <a:p>
            <a:pPr fontAlgn="base"/>
            <a:r>
              <a:rPr lang="en-US" b="1" dirty="0"/>
              <a:t>9:</a:t>
            </a:r>
            <a:r>
              <a:rPr lang="en-US" b="1" dirty="0" smtClean="0"/>
              <a:t>00</a:t>
            </a:r>
            <a:r>
              <a:rPr lang="en-US" dirty="0" smtClean="0"/>
              <a:t>	</a:t>
            </a:r>
            <a:r>
              <a:rPr lang="en-US" dirty="0" smtClean="0">
                <a:hlinkClick r:id="rId3" action="ppaction://hlinkpres?slideindex=1&amp;slidetitle="/>
              </a:rPr>
              <a:t>L8</a:t>
            </a:r>
            <a:r>
              <a:rPr lang="en-US" dirty="0">
                <a:hlinkClick r:id="rId3" action="ppaction://hlinkpres?slideindex=1&amp;slidetitle="/>
              </a:rPr>
              <a:t>: Defining and Improving Personal Processes</a:t>
            </a:r>
            <a:endParaRPr lang="en-US" dirty="0"/>
          </a:p>
          <a:p>
            <a:pPr fontAlgn="base"/>
            <a:r>
              <a:rPr lang="en-US" b="1" dirty="0"/>
              <a:t>10:</a:t>
            </a:r>
            <a:r>
              <a:rPr lang="en-US" b="1" dirty="0" smtClean="0"/>
              <a:t>00</a:t>
            </a:r>
            <a:r>
              <a:rPr lang="en-US" dirty="0" smtClean="0"/>
              <a:t>	Break</a:t>
            </a:r>
            <a:endParaRPr lang="en-US" dirty="0"/>
          </a:p>
          <a:p>
            <a:pPr fontAlgn="base"/>
            <a:r>
              <a:rPr lang="en-US" b="1" dirty="0"/>
              <a:t>10:</a:t>
            </a:r>
            <a:r>
              <a:rPr lang="en-US" b="1" dirty="0" smtClean="0"/>
              <a:t>15</a:t>
            </a:r>
            <a:r>
              <a:rPr lang="en-US" dirty="0" smtClean="0"/>
              <a:t>	</a:t>
            </a:r>
            <a:r>
              <a:rPr lang="en-US" dirty="0" smtClean="0">
                <a:hlinkClick r:id="rId4" action="ppaction://hlinkfile"/>
              </a:rPr>
              <a:t>Performance </a:t>
            </a:r>
            <a:r>
              <a:rPr lang="en-US" dirty="0">
                <a:hlinkClick r:id="rId4" action="ppaction://hlinkfile"/>
              </a:rPr>
              <a:t>Analysis Report Assignment</a:t>
            </a:r>
            <a:endParaRPr lang="en-US" dirty="0"/>
          </a:p>
          <a:p>
            <a:pPr fontAlgn="base"/>
            <a:r>
              <a:rPr lang="en-US" b="1" dirty="0"/>
              <a:t>10:</a:t>
            </a:r>
            <a:r>
              <a:rPr lang="en-US" b="1" dirty="0" smtClean="0"/>
              <a:t>45</a:t>
            </a:r>
            <a:r>
              <a:rPr lang="en-US" dirty="0" smtClean="0"/>
              <a:t>	Define </a:t>
            </a:r>
            <a:r>
              <a:rPr lang="en-US" dirty="0"/>
              <a:t>Report Process</a:t>
            </a:r>
          </a:p>
          <a:p>
            <a:pPr fontAlgn="base"/>
            <a:r>
              <a:rPr lang="en-US" b="1" dirty="0"/>
              <a:t>11:</a:t>
            </a:r>
            <a:r>
              <a:rPr lang="en-US" b="1" dirty="0" smtClean="0"/>
              <a:t>15</a:t>
            </a:r>
            <a:r>
              <a:rPr lang="en-US" dirty="0" smtClean="0"/>
              <a:t>	</a:t>
            </a:r>
            <a:r>
              <a:rPr lang="en-US" dirty="0" smtClean="0">
                <a:hlinkClick r:id="rId5" action="ppaction://hlinkpres?slideindex=1&amp;slidetitle="/>
              </a:rPr>
              <a:t>Process </a:t>
            </a:r>
            <a:r>
              <a:rPr lang="en-US" dirty="0">
                <a:hlinkClick r:id="rId5" action="ppaction://hlinkpres?slideindex=1&amp;slidetitle="/>
              </a:rPr>
              <a:t>Definition Tool Tutorial</a:t>
            </a:r>
            <a:endParaRPr lang="en-US" dirty="0"/>
          </a:p>
          <a:p>
            <a:pPr fontAlgn="base"/>
            <a:r>
              <a:rPr lang="en-US" b="1" dirty="0"/>
              <a:t>11:</a:t>
            </a:r>
            <a:r>
              <a:rPr lang="en-US" b="1" dirty="0" smtClean="0"/>
              <a:t>45</a:t>
            </a:r>
            <a:r>
              <a:rPr lang="en-US" dirty="0" smtClean="0"/>
              <a:t>	Lab </a:t>
            </a:r>
            <a:r>
              <a:rPr lang="en-US" dirty="0"/>
              <a:t>session</a:t>
            </a:r>
          </a:p>
          <a:p>
            <a:pPr fontAlgn="base"/>
            <a:r>
              <a:rPr lang="en-US" dirty="0" smtClean="0"/>
              <a:t>	• </a:t>
            </a:r>
            <a:r>
              <a:rPr lang="en-US" dirty="0" smtClean="0">
                <a:hlinkClick r:id="rId6" action="ppaction://hlinkfile"/>
              </a:rPr>
              <a:t>Begin </a:t>
            </a:r>
            <a:r>
              <a:rPr lang="en-US" dirty="0">
                <a:hlinkClick r:id="rId6" action="ppaction://hlinkfile"/>
              </a:rPr>
              <a:t>Performance Analysis Report</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 (continued</a:t>
            </a:r>
            <a:r>
              <a:rPr lang="en-US" dirty="0" smtClean="0"/>
              <a:t>)</a:t>
            </a:r>
            <a:endParaRPr lang="en-US" dirty="0"/>
          </a:p>
        </p:txBody>
      </p:sp>
    </p:spTree>
    <p:extLst>
      <p:ext uri="{BB962C8B-B14F-4D97-AF65-F5344CB8AC3E}">
        <p14:creationId xmlns:p14="http://schemas.microsoft.com/office/powerpoint/2010/main" val="2814759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046538" cy="269381"/>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645707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84</TotalTime>
  <Words>538</Words>
  <Application>Microsoft Office PowerPoint</Application>
  <PresentationFormat>On-screen Show (4:3)</PresentationFormat>
  <Paragraphs>101</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MS PGothic</vt:lpstr>
      <vt:lpstr>Arial</vt:lpstr>
      <vt:lpstr>Calibri</vt:lpstr>
      <vt:lpstr>PSP Template</vt:lpstr>
      <vt:lpstr>PSP Advanced Day Four Agenda </vt:lpstr>
      <vt:lpstr>PowerPoint Presentation</vt:lpstr>
      <vt:lpstr>Class Discussion</vt:lpstr>
      <vt:lpstr>Class Data Review</vt:lpstr>
      <vt:lpstr>Course Agenda - Day 4</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2018-09-06T00:14:36Z</dcterms:modified>
</cp:coreProperties>
</file>